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1" r:id="rId3"/>
    <p:sldId id="257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-101" y="-5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135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/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415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7BC2245-76BB-4FD7-BE3D-C22E771C8F39}" type="slidenum">
              <a:rPr lang="en-US" smtClean="0"/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  <a:p>
            <a:pPr lvl="1" eaLnBrk="1" latinLnBrk="0" hangingPunct="1"/>
            <a:r>
              <a:rPr kumimoji="0" lang="en-US" smtClean="0"/>
              <a:t>Second level</a:t>
            </a:r>
            <a:endParaRPr kumimoji="0" lang="en-US" smtClean="0"/>
          </a:p>
          <a:p>
            <a:pPr lvl="2" eaLnBrk="1" latinLnBrk="0" hangingPunct="1"/>
            <a:r>
              <a:rPr kumimoji="0" lang="en-US" smtClean="0"/>
              <a:t>Third level</a:t>
            </a:r>
            <a:endParaRPr kumimoji="0" lang="en-US" smtClean="0"/>
          </a:p>
          <a:p>
            <a:pPr lvl="3" eaLnBrk="1" latinLnBrk="0" hangingPunct="1"/>
            <a:r>
              <a:rPr kumimoji="0" lang="en-US" smtClean="0"/>
              <a:t>Fourth level</a:t>
            </a:r>
            <a:endParaRPr kumimoji="0" lang="en-US" smtClean="0"/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fld id="{715BB0C4-4A27-4A71-B991-EA1F726B52FA}" type="datetimeFigureOut">
              <a:rPr lang="en-US" smtClean="0"/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57BC2245-76BB-4FD7-BE3D-C22E771C8F3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65760" indent="-255905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 panose="05040102010807070707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665" indent="-228600" algn="l" rtl="0" eaLnBrk="1" latinLnBrk="0" hangingPunct="1">
        <a:spcBef>
          <a:spcPts val="325"/>
        </a:spcBef>
        <a:buClr>
          <a:schemeClr val="accent1"/>
        </a:buClr>
        <a:buFont typeface="Verdana" panose="020B0604030504040204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790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 panose="05020102010507070707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 panose="05020102010507070707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 panose="05020102010507070707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49580" y="547370"/>
            <a:ext cx="8282305" cy="5460365"/>
          </a:xfrm>
        </p:spPr>
        <p:txBody>
          <a:bodyPr>
            <a:normAutofit fontScale="90000" lnSpcReduction="20000"/>
          </a:bodyPr>
          <a:p>
            <a:pPr marL="109855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       </a:t>
            </a:r>
            <a:r>
              <a:rPr lang="en-US" altLang="en-US" sz="222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Personal Area Network (WPAN)</a:t>
            </a:r>
            <a:endParaRPr lang="en-US" alt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>
              <a:buNone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    Course Title: Wireless and Mobile Communication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    Course Code: ICT-4201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>
              <a:buNone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>
              <a:buNone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>
              <a:buNone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>
              <a:buNone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 algn="l">
              <a:buNone/>
            </a:pPr>
            <a:r>
              <a:rPr lang="en-US"/>
              <a:t> 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Submitted By:</a:t>
            </a:r>
            <a:r>
              <a:rPr lang="en-US"/>
              <a:t>                              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Submitted To: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 algn="l">
              <a:buNone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Shajib Mohammad Saifullah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Dr. Md.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Nazrul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Islam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ID: IT-21042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                                 Associate Professor</a:t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4</a:t>
            </a:r>
            <a:r>
              <a:rPr lang="en-U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year 2</a:t>
            </a:r>
            <a:r>
              <a:rPr lang="en-U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nd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Semester                              Dept. of ICT, MBSTU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09855" indent="0" algn="l">
              <a:buNone/>
            </a:pPr>
            <a:r>
              <a:rPr lang="en-US"/>
              <a:t>  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ICT, MBSTU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855" indent="0" algn="l">
              <a:buNone/>
            </a:pP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95400"/>
            <a:ext cx="5029200" cy="5029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Real-Life Examples</a:t>
            </a:r>
            <a:endParaRPr 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64291"/>
          </a:xfrm>
        </p:spPr>
        <p:txBody>
          <a:bodyPr/>
          <a:lstStyle/>
          <a:p>
            <a:r>
              <a:rPr lang="en-US" sz="2400" b="1" dirty="0"/>
              <a:t>Personal Devices:</a:t>
            </a:r>
            <a:r>
              <a:rPr lang="en-US" sz="2400" dirty="0"/>
              <a:t> Phones, tablets, laptops, </a:t>
            </a:r>
            <a:r>
              <a:rPr lang="en-US" sz="2400" dirty="0" err="1"/>
              <a:t>wearables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b="1" dirty="0"/>
              <a:t>Healthcare:</a:t>
            </a:r>
            <a:r>
              <a:rPr lang="en-US" sz="2400" dirty="0"/>
              <a:t> Wireless body sensors and medical monitoring.</a:t>
            </a:r>
            <a:endParaRPr lang="en-US" sz="2400" dirty="0"/>
          </a:p>
          <a:p>
            <a:r>
              <a:rPr lang="en-US" sz="2400" b="1" dirty="0"/>
              <a:t>Smart Homes:</a:t>
            </a:r>
            <a:r>
              <a:rPr lang="en-US" sz="2400" dirty="0"/>
              <a:t> Control of lights, fans, and doors.</a:t>
            </a:r>
            <a:endParaRPr lang="en-US" sz="2400" dirty="0"/>
          </a:p>
          <a:p>
            <a:r>
              <a:rPr lang="en-US" sz="2400" b="1" dirty="0"/>
              <a:t>Automotive:</a:t>
            </a:r>
            <a:r>
              <a:rPr lang="en-US" sz="2400" dirty="0"/>
              <a:t> Hands-free communication systems.</a:t>
            </a:r>
            <a:endParaRPr lang="en-US" sz="2400" dirty="0"/>
          </a:p>
          <a:p>
            <a:r>
              <a:rPr lang="en-US" sz="2400" b="1" dirty="0"/>
              <a:t>Industrial Uses:</a:t>
            </a:r>
            <a:r>
              <a:rPr lang="en-US" sz="2400" dirty="0"/>
              <a:t> Machine-to-machine communication and sensors.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Applications of WPAN</a:t>
            </a:r>
            <a:endParaRPr lang="en-US" sz="3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143000"/>
            <a:ext cx="8229600" cy="5029200"/>
          </a:xfrm>
        </p:spPr>
        <p:txBody>
          <a:bodyPr/>
          <a:lstStyle/>
          <a:p>
            <a:r>
              <a:rPr lang="en-US" sz="2400" dirty="0"/>
              <a:t>Integration with </a:t>
            </a:r>
            <a:r>
              <a:rPr lang="en-US" sz="2400" b="1" dirty="0"/>
              <a:t>Internet of Things (</a:t>
            </a:r>
            <a:r>
              <a:rPr lang="en-US" sz="2400" b="1" dirty="0" err="1"/>
              <a:t>IoT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dirty="0"/>
              <a:t>Development of </a:t>
            </a:r>
            <a:r>
              <a:rPr lang="en-US" sz="2400" b="1" dirty="0"/>
              <a:t>Bluetooth Low Energy (BLE)</a:t>
            </a:r>
            <a:r>
              <a:rPr lang="en-US" sz="2400" dirty="0"/>
              <a:t> for better efficiency.</a:t>
            </a:r>
            <a:endParaRPr lang="en-US" sz="2400" dirty="0"/>
          </a:p>
          <a:p>
            <a:r>
              <a:rPr lang="en-US" sz="2400" dirty="0"/>
              <a:t>Use in </a:t>
            </a:r>
            <a:r>
              <a:rPr lang="en-US" sz="2400" b="1" dirty="0"/>
              <a:t>healthcare </a:t>
            </a:r>
            <a:r>
              <a:rPr lang="en-US" sz="2400" b="1" dirty="0" err="1"/>
              <a:t>wearables</a:t>
            </a:r>
            <a:r>
              <a:rPr lang="en-US" sz="2400" dirty="0"/>
              <a:t> and </a:t>
            </a:r>
            <a:r>
              <a:rPr lang="en-US" sz="2400" b="1" dirty="0"/>
              <a:t>smart cities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b="1" dirty="0"/>
              <a:t>Faster and more secure</a:t>
            </a:r>
            <a:r>
              <a:rPr lang="en-US" sz="2400" dirty="0"/>
              <a:t> versions of wireless protocols.</a:t>
            </a:r>
            <a:endParaRPr lang="en-US" sz="2400" dirty="0"/>
          </a:p>
          <a:p>
            <a:r>
              <a:rPr lang="en-US" sz="2400" dirty="0"/>
              <a:t>WPAN will continue to grow as </a:t>
            </a:r>
            <a:r>
              <a:rPr lang="en-US" sz="2400" b="1" dirty="0"/>
              <a:t>devices become smaller and smarter</a:t>
            </a:r>
            <a:r>
              <a:rPr lang="en-US" sz="2400" dirty="0"/>
              <a:t>.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Future of WPAN</a:t>
            </a:r>
            <a:endParaRPr lang="en-US"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WPAN connects personal devices </a:t>
            </a:r>
            <a:r>
              <a:rPr lang="en-US" sz="2400" b="1" dirty="0"/>
              <a:t>wirelessly in short range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dirty="0"/>
              <a:t>Common types: </a:t>
            </a:r>
            <a:r>
              <a:rPr lang="en-US" sz="2400" b="1" dirty="0"/>
              <a:t>Bluetooth, IR, </a:t>
            </a:r>
            <a:r>
              <a:rPr lang="en-US" sz="2400" b="1" dirty="0" err="1"/>
              <a:t>ZigBee</a:t>
            </a:r>
            <a:r>
              <a:rPr lang="en-US" sz="2400" b="1" dirty="0"/>
              <a:t>, and UWB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dirty="0"/>
              <a:t>Offers </a:t>
            </a:r>
            <a:r>
              <a:rPr lang="en-US" sz="2400" b="1" dirty="0"/>
              <a:t>convenience, mobility, and low cost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dirty="0"/>
              <a:t>Plays a key role in </a:t>
            </a:r>
            <a:r>
              <a:rPr lang="en-US" sz="2400" b="1" dirty="0" err="1"/>
              <a:t>IoT</a:t>
            </a:r>
            <a:r>
              <a:rPr lang="en-US" sz="2400" b="1" dirty="0"/>
              <a:t>, smart homes, and wearable technology</a:t>
            </a:r>
            <a:r>
              <a:rPr lang="en-US" sz="2400" dirty="0"/>
              <a:t>.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685800"/>
            <a:ext cx="5410200" cy="54102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76200"/>
            <a:ext cx="6324600" cy="63246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838200"/>
            <a:ext cx="5410200" cy="54102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838200"/>
            <a:ext cx="5257800" cy="52578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016691"/>
          </a:xfrm>
        </p:spPr>
        <p:txBody>
          <a:bodyPr>
            <a:normAutofit fontScale="62500" lnSpcReduction="20000"/>
          </a:bodyPr>
          <a:lstStyle/>
          <a:p>
            <a:pPr marL="109855" indent="0">
              <a:buNone/>
            </a:pPr>
            <a:r>
              <a:rPr lang="en-US" b="1" dirty="0" smtClean="0"/>
              <a:t> 1.Bluetooth</a:t>
            </a:r>
            <a:endParaRPr lang="en-US" dirty="0"/>
          </a:p>
          <a:p>
            <a:r>
              <a:rPr lang="en-US" dirty="0" smtClean="0"/>
              <a:t>  Most </a:t>
            </a:r>
            <a:r>
              <a:rPr lang="en-US" dirty="0"/>
              <a:t>popular WPAN technology.</a:t>
            </a:r>
            <a:endParaRPr lang="en-US" dirty="0"/>
          </a:p>
          <a:p>
            <a:r>
              <a:rPr lang="en-US" dirty="0" smtClean="0"/>
              <a:t>  Range</a:t>
            </a:r>
            <a:r>
              <a:rPr lang="en-US" dirty="0"/>
              <a:t>: 1–100 meters (depending on class).</a:t>
            </a:r>
            <a:endParaRPr lang="en-US" dirty="0"/>
          </a:p>
          <a:p>
            <a:r>
              <a:rPr lang="en-US" dirty="0" smtClean="0"/>
              <a:t>  Used </a:t>
            </a:r>
            <a:r>
              <a:rPr lang="en-US" dirty="0"/>
              <a:t>in headphones, </a:t>
            </a:r>
            <a:r>
              <a:rPr lang="en-US" dirty="0" err="1"/>
              <a:t>smartwatches</a:t>
            </a:r>
            <a:r>
              <a:rPr lang="en-US" dirty="0"/>
              <a:t>, and car systems.</a:t>
            </a:r>
            <a:endParaRPr lang="en-US" dirty="0"/>
          </a:p>
          <a:p>
            <a:r>
              <a:rPr lang="en-US" dirty="0" smtClean="0"/>
              <a:t>  Frequency</a:t>
            </a:r>
            <a:r>
              <a:rPr lang="en-US" dirty="0"/>
              <a:t>: 2.4 GHz ISM band.</a:t>
            </a:r>
            <a:endParaRPr lang="en-US" dirty="0"/>
          </a:p>
          <a:p>
            <a:r>
              <a:rPr lang="en-US" dirty="0" smtClean="0"/>
              <a:t>  Versions</a:t>
            </a:r>
            <a:r>
              <a:rPr lang="en-US" dirty="0"/>
              <a:t>: Bluetooth 1.0 → 5.3 (improving speed &amp; range).</a:t>
            </a:r>
            <a:endParaRPr lang="en-US" dirty="0"/>
          </a:p>
          <a:p>
            <a:pPr marL="109855" indent="0">
              <a:buNone/>
            </a:pPr>
            <a:r>
              <a:rPr lang="en-US" b="1" dirty="0" smtClean="0"/>
              <a:t> 2.Infrared </a:t>
            </a:r>
            <a:r>
              <a:rPr lang="en-US" b="1" dirty="0"/>
              <a:t>(IR)</a:t>
            </a:r>
            <a:endParaRPr lang="en-US" dirty="0"/>
          </a:p>
          <a:p>
            <a:r>
              <a:rPr lang="en-US" dirty="0" smtClean="0"/>
              <a:t>  Used </a:t>
            </a:r>
            <a:r>
              <a:rPr lang="en-US" dirty="0"/>
              <a:t>in TV remote controls and older mobile devices.</a:t>
            </a:r>
            <a:endParaRPr lang="en-US" dirty="0"/>
          </a:p>
          <a:p>
            <a:r>
              <a:rPr lang="en-US" dirty="0" smtClean="0"/>
              <a:t>  Requires </a:t>
            </a:r>
            <a:r>
              <a:rPr lang="en-US" b="1" dirty="0"/>
              <a:t>line-of-sight</a:t>
            </a:r>
            <a:r>
              <a:rPr lang="en-US" dirty="0"/>
              <a:t> (devices must face each other).</a:t>
            </a:r>
            <a:endParaRPr lang="en-US" dirty="0"/>
          </a:p>
          <a:p>
            <a:r>
              <a:rPr lang="en-US" dirty="0" smtClean="0"/>
              <a:t>  Range</a:t>
            </a:r>
            <a:r>
              <a:rPr lang="en-US" dirty="0"/>
              <a:t>: ~1–5 meters.</a:t>
            </a:r>
            <a:endParaRPr lang="en-US" dirty="0"/>
          </a:p>
          <a:p>
            <a:pPr marL="109855" indent="0">
              <a:buNone/>
            </a:pPr>
            <a:r>
              <a:rPr lang="en-US" b="1" dirty="0" smtClean="0"/>
              <a:t> 3.ZigBee</a:t>
            </a:r>
            <a:endParaRPr lang="en-US" dirty="0"/>
          </a:p>
          <a:p>
            <a:r>
              <a:rPr lang="en-US" dirty="0" smtClean="0"/>
              <a:t>  Designed </a:t>
            </a:r>
            <a:r>
              <a:rPr lang="en-US" dirty="0"/>
              <a:t>for </a:t>
            </a:r>
            <a:r>
              <a:rPr lang="en-US" b="1" dirty="0"/>
              <a:t>low power</a:t>
            </a:r>
            <a:r>
              <a:rPr lang="en-US" dirty="0"/>
              <a:t> and </a:t>
            </a:r>
            <a:r>
              <a:rPr lang="en-US" b="1" dirty="0"/>
              <a:t>low data rate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 smtClean="0"/>
              <a:t>  Used </a:t>
            </a:r>
            <a:r>
              <a:rPr lang="en-US" dirty="0"/>
              <a:t>in </a:t>
            </a:r>
            <a:r>
              <a:rPr lang="en-US" b="1" dirty="0"/>
              <a:t>smart homes</a:t>
            </a:r>
            <a:r>
              <a:rPr lang="en-US" dirty="0"/>
              <a:t>, </a:t>
            </a:r>
            <a:r>
              <a:rPr lang="en-US" b="1" dirty="0" err="1"/>
              <a:t>IoT</a:t>
            </a:r>
            <a:r>
              <a:rPr lang="en-US" b="1" dirty="0"/>
              <a:t> devices</a:t>
            </a:r>
            <a:r>
              <a:rPr lang="en-US" dirty="0"/>
              <a:t>, and </a:t>
            </a:r>
            <a:r>
              <a:rPr lang="en-US" b="1" dirty="0"/>
              <a:t>sensors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 smtClean="0"/>
              <a:t>  Range</a:t>
            </a:r>
            <a:r>
              <a:rPr lang="en-US" dirty="0"/>
              <a:t>: up to 100 meters (in mesh networks).</a:t>
            </a:r>
            <a:endParaRPr lang="en-US" dirty="0"/>
          </a:p>
          <a:p>
            <a:pPr marL="109855" indent="0">
              <a:buNone/>
            </a:pPr>
            <a:r>
              <a:rPr lang="en-US" b="1" dirty="0" smtClean="0"/>
              <a:t> 4.Ultra-Wideband </a:t>
            </a:r>
            <a:r>
              <a:rPr lang="en-US" b="1" dirty="0"/>
              <a:t>(UWB)</a:t>
            </a:r>
            <a:endParaRPr lang="en-US" dirty="0"/>
          </a:p>
          <a:p>
            <a:r>
              <a:rPr lang="en-US" dirty="0" smtClean="0"/>
              <a:t>  High-speed</a:t>
            </a:r>
            <a:r>
              <a:rPr lang="en-US" dirty="0"/>
              <a:t>, short-range technology.</a:t>
            </a:r>
            <a:endParaRPr lang="en-US" dirty="0"/>
          </a:p>
          <a:p>
            <a:r>
              <a:rPr lang="en-US" dirty="0" smtClean="0"/>
              <a:t>  Used </a:t>
            </a:r>
            <a:r>
              <a:rPr lang="en-US" dirty="0"/>
              <a:t>in </a:t>
            </a:r>
            <a:r>
              <a:rPr lang="en-US" b="1" dirty="0"/>
              <a:t>modern smartphones</a:t>
            </a:r>
            <a:r>
              <a:rPr lang="en-US" dirty="0"/>
              <a:t> for </a:t>
            </a:r>
            <a:r>
              <a:rPr lang="en-US" b="1" dirty="0"/>
              <a:t>accurate location tracking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 smtClean="0"/>
              <a:t>  Example</a:t>
            </a:r>
            <a:r>
              <a:rPr lang="en-US" dirty="0"/>
              <a:t>: Apple’s </a:t>
            </a:r>
            <a:r>
              <a:rPr lang="en-US" dirty="0" err="1"/>
              <a:t>AirTag</a:t>
            </a:r>
            <a:r>
              <a:rPr lang="en-US" dirty="0"/>
              <a:t> and smart home positioning.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Types of WPAN Technologies</a:t>
            </a:r>
            <a:endParaRPr 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64291"/>
          </a:xfrm>
        </p:spPr>
        <p:txBody>
          <a:bodyPr>
            <a:normAutofit/>
          </a:bodyPr>
          <a:lstStyle/>
          <a:p>
            <a:r>
              <a:rPr lang="en-US" sz="2400" b="1" dirty="0"/>
              <a:t>Short range:</a:t>
            </a:r>
            <a:r>
              <a:rPr lang="en-US" sz="2400" dirty="0"/>
              <a:t> Typically 10 meters.</a:t>
            </a:r>
            <a:endParaRPr lang="en-US" sz="2400" dirty="0"/>
          </a:p>
          <a:p>
            <a:r>
              <a:rPr lang="en-US" sz="2400" b="1" dirty="0"/>
              <a:t>Low power consumption:</a:t>
            </a:r>
            <a:r>
              <a:rPr lang="en-US" sz="2400" dirty="0"/>
              <a:t> Ideal for battery-powered devices.</a:t>
            </a:r>
            <a:endParaRPr lang="en-US" sz="2400" dirty="0"/>
          </a:p>
          <a:p>
            <a:r>
              <a:rPr lang="en-US" sz="2400" b="1" dirty="0"/>
              <a:t>Low cost:</a:t>
            </a:r>
            <a:r>
              <a:rPr lang="en-US" sz="2400" dirty="0"/>
              <a:t> No expensive setup or infrastructure needed.</a:t>
            </a:r>
            <a:endParaRPr lang="en-US" sz="2400" dirty="0"/>
          </a:p>
          <a:p>
            <a:r>
              <a:rPr lang="en-US" sz="2400" b="1" dirty="0"/>
              <a:t>Ease of use:</a:t>
            </a:r>
            <a:r>
              <a:rPr lang="en-US" sz="2400" dirty="0"/>
              <a:t> Simple pairing and automatic connection.</a:t>
            </a:r>
            <a:endParaRPr lang="en-US" sz="2400" dirty="0"/>
          </a:p>
          <a:p>
            <a:r>
              <a:rPr lang="en-US" sz="2400" b="1" dirty="0"/>
              <a:t>Supports mobility:</a:t>
            </a:r>
            <a:r>
              <a:rPr lang="en-US" sz="2400" dirty="0"/>
              <a:t> User can move freely within range.</a:t>
            </a:r>
            <a:endParaRPr lang="en-US" sz="2400" dirty="0"/>
          </a:p>
          <a:p>
            <a:r>
              <a:rPr lang="en-US" sz="2400" b="1" dirty="0"/>
              <a:t>Inter-device communication:</a:t>
            </a:r>
            <a:r>
              <a:rPr lang="en-US" sz="2400" dirty="0"/>
              <a:t> Connects multiple devices simultaneously</a:t>
            </a:r>
            <a:r>
              <a:rPr lang="en-US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Features of WPAN</a:t>
            </a:r>
            <a:endParaRPr 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838200"/>
            <a:ext cx="5486400" cy="54864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762000"/>
            <a:ext cx="5791200" cy="5791200"/>
          </a:xfr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0</TotalTime>
  <Words>2321</Words>
  <Application>WPS Presentation</Application>
  <PresentationFormat>On-screen Show (4:3)</PresentationFormat>
  <Paragraphs>75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Wingdings 3</vt:lpstr>
      <vt:lpstr>Verdana</vt:lpstr>
      <vt:lpstr>Wingdings 2</vt:lpstr>
      <vt:lpstr>Times New Roman</vt:lpstr>
      <vt:lpstr>Lucida Sans Unicode</vt:lpstr>
      <vt:lpstr>Microsoft YaHei</vt:lpstr>
      <vt:lpstr>Arial Unicode MS</vt:lpstr>
      <vt:lpstr>Calibri</vt:lpstr>
      <vt:lpstr>Concourse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Types of WPAN Technologies</vt:lpstr>
      <vt:lpstr>Features of WPAN</vt:lpstr>
      <vt:lpstr>PowerPoint 演示文稿</vt:lpstr>
      <vt:lpstr>PowerPoint 演示文稿</vt:lpstr>
      <vt:lpstr>Real-Life Examples</vt:lpstr>
      <vt:lpstr>Applications of WPAN</vt:lpstr>
      <vt:lpstr>Future of WPAN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bijoymukharjee52@gmail.com</dc:creator>
  <cp:lastModifiedBy>nojib</cp:lastModifiedBy>
  <cp:revision>5</cp:revision>
  <dcterms:created xsi:type="dcterms:W3CDTF">2025-11-05T02:01:00Z</dcterms:created>
  <dcterms:modified xsi:type="dcterms:W3CDTF">2025-11-05T15:36:14Z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127238B4CD104AEA87269E6CD3192312_12</vt:lpwstr>
  </property>
  <property fmtid="{D5CDD505-2E9C-101B-9397-08002B2CF9AE}" pid="3" name="KSOProductBuildVer">
    <vt:lpwstr>1033-12.2.0.23155</vt:lpwstr>
  </property>
</Properties>
</file>

<file path=docProps/thumbnail.jpeg>
</file>